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notesMasterIdLst>
    <p:notesMasterId r:id="rId14"/>
  </p:notesMasterIdLst>
  <p:sldIdLst>
    <p:sldId id="260" r:id="rId2"/>
    <p:sldId id="346" r:id="rId3"/>
    <p:sldId id="357" r:id="rId4"/>
    <p:sldId id="349" r:id="rId5"/>
    <p:sldId id="350" r:id="rId6"/>
    <p:sldId id="354" r:id="rId7"/>
    <p:sldId id="352" r:id="rId8"/>
    <p:sldId id="348" r:id="rId9"/>
    <p:sldId id="353" r:id="rId10"/>
    <p:sldId id="355" r:id="rId11"/>
    <p:sldId id="356" r:id="rId12"/>
    <p:sldId id="351" r:id="rId13"/>
  </p:sldIdLst>
  <p:sldSz cx="12192000" cy="6858000"/>
  <p:notesSz cx="6799263" cy="98758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A02"/>
    <a:srgbClr val="005392"/>
    <a:srgbClr val="00469A"/>
    <a:srgbClr val="FFCC99"/>
    <a:srgbClr val="FFCCCC"/>
    <a:srgbClr val="9999FF"/>
    <a:srgbClr val="1987D1"/>
    <a:srgbClr val="FFFAEB"/>
    <a:srgbClr val="FFC000"/>
    <a:srgbClr val="1B90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3" autoAdjust="0"/>
    <p:restoredTop sz="94613" autoAdjust="0"/>
  </p:normalViewPr>
  <p:slideViewPr>
    <p:cSldViewPr snapToGrid="0">
      <p:cViewPr>
        <p:scale>
          <a:sx n="100" d="100"/>
          <a:sy n="100" d="100"/>
        </p:scale>
        <p:origin x="-78" y="744"/>
      </p:cViewPr>
      <p:guideLst>
        <p:guide orient="horz" pos="51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47088" cy="4958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587" y="3"/>
            <a:ext cx="2947088" cy="4958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18F7C-DF1C-CB40-A353-5889BCA19785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2963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609" y="4753162"/>
            <a:ext cx="5440046" cy="38878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9994"/>
            <a:ext cx="2947088" cy="4958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587" y="9379994"/>
            <a:ext cx="2947088" cy="4958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89D1C0-7AE6-574D-9B1A-AF6DFB3CC2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916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410EE-6303-4B9A-A9F6-DCA07D71DC8B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FDAF-C95B-451E-8A0A-D1058ADEAF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355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410EE-6303-4B9A-A9F6-DCA07D71DC8B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FDAF-C95B-451E-8A0A-D1058ADEAF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91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410EE-6303-4B9A-A9F6-DCA07D71DC8B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FDAF-C95B-451E-8A0A-D1058ADEAF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435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410EE-6303-4B9A-A9F6-DCA07D71DC8B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FDAF-C95B-451E-8A0A-D1058ADEAF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76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410EE-6303-4B9A-A9F6-DCA07D71DC8B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FDAF-C95B-451E-8A0A-D1058ADEAF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4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410EE-6303-4B9A-A9F6-DCA07D71DC8B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FDAF-C95B-451E-8A0A-D1058ADEAF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998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410EE-6303-4B9A-A9F6-DCA07D71DC8B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FDAF-C95B-451E-8A0A-D1058ADEAF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787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410EE-6303-4B9A-A9F6-DCA07D71DC8B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FDAF-C95B-451E-8A0A-D1058ADEAF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196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410EE-6303-4B9A-A9F6-DCA07D71DC8B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FDAF-C95B-451E-8A0A-D1058ADEAF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057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410EE-6303-4B9A-A9F6-DCA07D71DC8B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FDAF-C95B-451E-8A0A-D1058ADEAF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745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410EE-6303-4B9A-A9F6-DCA07D71DC8B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0FDAF-C95B-451E-8A0A-D1058ADEAF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16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410EE-6303-4B9A-A9F6-DCA07D71DC8B}" type="datetimeFigureOut">
              <a:rPr lang="ru-RU" smtClean="0"/>
              <a:pPr/>
              <a:t>25.09.2017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0FDAF-C95B-451E-8A0A-D1058ADEAFB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290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60803" y="4101600"/>
            <a:ext cx="39346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Шахова Алёна Анатольевна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ачальник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ГКУ Дирекции </a:t>
            </a: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ДОгМ</a:t>
            </a:r>
            <a:endParaRPr lang="ru-RU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21 сентября 2017 года </a:t>
            </a:r>
            <a:endParaRPr lang="ru-RU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17982" y="2633554"/>
            <a:ext cx="750481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 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реализации первого этапа проекта</a:t>
            </a:r>
          </a:p>
          <a:p>
            <a:pPr algn="ctr"/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«Мой школьный ресторан»</a:t>
            </a:r>
          </a:p>
        </p:txBody>
      </p:sp>
    </p:spTree>
    <p:extLst>
      <p:ext uri="{BB962C8B-B14F-4D97-AF65-F5344CB8AC3E}">
        <p14:creationId xmlns:p14="http://schemas.microsoft.com/office/powerpoint/2010/main" val="128012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7588" y="3450487"/>
            <a:ext cx="1183403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рамках первого этапа проекта «Мой школьный ресторан»                                                                        ГКУ </a:t>
            </a:r>
            <a:r>
              <a:rPr lang="ru-RU" sz="26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Дирекцией </a:t>
            </a:r>
            <a:r>
              <a:rPr lang="ru-RU" sz="2600" b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ДОгМ</a:t>
            </a:r>
            <a:r>
              <a:rPr lang="ru-RU" sz="26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поставлена задача</a:t>
            </a:r>
          </a:p>
          <a:p>
            <a:pPr algn="ctr"/>
            <a:r>
              <a:rPr lang="ru-RU" sz="2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 тематическом оформлении  обеденных залов в  2 ГКОУ</a:t>
            </a:r>
            <a:endParaRPr lang="ru-RU" sz="26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516214" y="6488668"/>
            <a:ext cx="675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mbria Math" panose="02040503050406030204" pitchFamily="18" charset="0"/>
                <a:cs typeface="Times New Roman" pitchFamily="18" charset="0"/>
              </a:rPr>
              <a:t>1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72221" y="435143"/>
            <a:ext cx="100475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Реализация проекта по организации школьных ресторанов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68165" y="1612635"/>
            <a:ext cx="10752881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5397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600" b="1" dirty="0" smtClean="0">
                <a:solidFill>
                  <a:srgbClr val="00469A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 проекта </a:t>
            </a:r>
            <a:r>
              <a:rPr lang="ru-RU" sz="2600" b="1" dirty="0">
                <a:solidFill>
                  <a:srgbClr val="00469A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 преображение школьных столовых в место общения и </a:t>
            </a:r>
            <a:r>
              <a:rPr lang="ru-RU" sz="2600" b="1" dirty="0" smtClean="0">
                <a:solidFill>
                  <a:srgbClr val="00469A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отдыха, повышение культуры питания среди детей </a:t>
            </a:r>
          </a:p>
        </p:txBody>
      </p:sp>
    </p:spTree>
    <p:extLst>
      <p:ext uri="{BB962C8B-B14F-4D97-AF65-F5344CB8AC3E}">
        <p14:creationId xmlns:p14="http://schemas.microsoft.com/office/powerpoint/2010/main" val="390473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076326" y="1305011"/>
            <a:ext cx="40393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Участники проекта: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516214" y="6488668"/>
            <a:ext cx="675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mbria Math" panose="02040503050406030204" pitchFamily="18" charset="0"/>
                <a:cs typeface="Times New Roman" pitchFamily="18" charset="0"/>
              </a:rPr>
              <a:t>2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72221" y="435143"/>
            <a:ext cx="100475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Реализация проекта по организации школьных ресторанов</a:t>
            </a:r>
          </a:p>
        </p:txBody>
      </p:sp>
      <p:grpSp>
        <p:nvGrpSpPr>
          <p:cNvPr id="2" name="Группа 19"/>
          <p:cNvGrpSpPr/>
          <p:nvPr/>
        </p:nvGrpSpPr>
        <p:grpSpPr>
          <a:xfrm>
            <a:off x="6636350" y="2444916"/>
            <a:ext cx="2087423" cy="1608629"/>
            <a:chOff x="691864" y="3236832"/>
            <a:chExt cx="2381250" cy="1781317"/>
          </a:xfrm>
        </p:grpSpPr>
        <p:pic>
          <p:nvPicPr>
            <p:cNvPr id="1031" name="Picture 7" descr="http://schsi2.mskobr.ru/images/cms/thumbs/1f1204c38f5d7f50f0ab6bcf597ef97666ee60e8/1470693397a_shkoly_png_250_135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91864" y="3236832"/>
              <a:ext cx="2381250" cy="1285876"/>
            </a:xfrm>
            <a:prstGeom prst="rect">
              <a:avLst/>
            </a:prstGeom>
            <a:noFill/>
          </p:spPr>
        </p:pic>
        <p:sp>
          <p:nvSpPr>
            <p:cNvPr id="19" name="Прямоугольник 18"/>
            <p:cNvSpPr/>
            <p:nvPr/>
          </p:nvSpPr>
          <p:spPr>
            <a:xfrm>
              <a:off x="827232" y="4679595"/>
              <a:ext cx="21105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ts val="600"/>
                </a:spcAft>
              </a:pPr>
              <a:r>
                <a:rPr lang="ru-RU" sz="1600" b="1" dirty="0" smtClean="0">
                  <a:solidFill>
                    <a:srgbClr val="C00000"/>
                  </a:solidFill>
                  <a:effectLst>
                    <a:innerShdw blurRad="114300">
                      <a:prstClr val="black"/>
                    </a:inn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ГКОУ СКОШИ № 2 </a:t>
              </a:r>
            </a:p>
          </p:txBody>
        </p:sp>
      </p:grpSp>
      <p:grpSp>
        <p:nvGrpSpPr>
          <p:cNvPr id="6" name="Группа 21"/>
          <p:cNvGrpSpPr/>
          <p:nvPr/>
        </p:nvGrpSpPr>
        <p:grpSpPr>
          <a:xfrm>
            <a:off x="3926679" y="2285637"/>
            <a:ext cx="2489912" cy="1834249"/>
            <a:chOff x="4202505" y="2912741"/>
            <a:chExt cx="2840394" cy="2031157"/>
          </a:xfrm>
        </p:grpSpPr>
        <p:pic>
          <p:nvPicPr>
            <p:cNvPr id="1033" name="Picture 9" descr="http://kadnavy.mskobr.ru/images/cms/thumbs/1f1204c38f5d7f50f0ab6bcf597ef97666ee60e8/1411363543gif_250_135.g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32083" y="2912741"/>
              <a:ext cx="2381250" cy="1285876"/>
            </a:xfrm>
            <a:prstGeom prst="rect">
              <a:avLst/>
            </a:prstGeom>
            <a:noFill/>
          </p:spPr>
        </p:pic>
        <p:sp>
          <p:nvSpPr>
            <p:cNvPr id="21" name="Прямоугольник 20"/>
            <p:cNvSpPr/>
            <p:nvPr/>
          </p:nvSpPr>
          <p:spPr>
            <a:xfrm>
              <a:off x="4202505" y="4228183"/>
              <a:ext cx="2840394" cy="7157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</a:pPr>
              <a:r>
                <a:rPr lang="ru-RU" b="1" dirty="0" smtClean="0">
                  <a:solidFill>
                    <a:srgbClr val="002060"/>
                  </a:solidFill>
                  <a:effectLst>
                    <a:innerShdw blurRad="114300">
                      <a:prstClr val="black"/>
                    </a:inn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ГКОУ </a:t>
              </a:r>
            </a:p>
            <a:p>
              <a:pPr lvl="0" algn="ctr" eaLnBrk="0" fontAlgn="base" hangingPunct="0">
                <a:spcBef>
                  <a:spcPct val="0"/>
                </a:spcBef>
              </a:pPr>
              <a:r>
                <a:rPr lang="ru-RU" b="1" dirty="0" smtClean="0">
                  <a:solidFill>
                    <a:srgbClr val="002060"/>
                  </a:solidFill>
                  <a:effectLst>
                    <a:innerShdw blurRad="114300">
                      <a:prstClr val="black"/>
                    </a:inn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«Навигацкая школа» </a:t>
              </a:r>
            </a:p>
          </p:txBody>
        </p:sp>
      </p:grpSp>
      <p:grpSp>
        <p:nvGrpSpPr>
          <p:cNvPr id="7" name="Группа 23"/>
          <p:cNvGrpSpPr/>
          <p:nvPr/>
        </p:nvGrpSpPr>
        <p:grpSpPr>
          <a:xfrm>
            <a:off x="324093" y="2240003"/>
            <a:ext cx="3541853" cy="2398318"/>
            <a:chOff x="3638156" y="3690104"/>
            <a:chExt cx="4040406" cy="2655780"/>
          </a:xfrm>
        </p:grpSpPr>
        <p:pic>
          <p:nvPicPr>
            <p:cNvPr id="1035" name="Picture 11" descr="http://appsro.ru/images/logo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58271" y="3690104"/>
              <a:ext cx="1400175" cy="1390651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>
              <a:off x="3638156" y="5050780"/>
              <a:ext cx="4040406" cy="12951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chemeClr val="accent5">
                      <a:lumMod val="75000"/>
                    </a:schemeClr>
                  </a:solidFill>
                  <a:effectLst>
                    <a:innerShdw blurRad="63500" dist="50800" dir="5400000">
                      <a:prstClr val="black">
                        <a:alpha val="50000"/>
                      </a:prstClr>
                    </a:inn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Некоммерческое партнерство </a:t>
              </a:r>
              <a:r>
                <a:rPr lang="ru-RU" sz="1400" b="1" dirty="0" err="1" smtClean="0">
                  <a:solidFill>
                    <a:schemeClr val="accent5">
                      <a:lumMod val="75000"/>
                    </a:schemeClr>
                  </a:solidFill>
                  <a:effectLst>
                    <a:innerShdw blurRad="63500" dist="50800" dir="5400000">
                      <a:prstClr val="black">
                        <a:alpha val="50000"/>
                      </a:prstClr>
                    </a:inn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Саморегулируемая</a:t>
              </a:r>
              <a:r>
                <a:rPr lang="ru-RU" sz="1400" b="1" dirty="0" smtClean="0">
                  <a:solidFill>
                    <a:schemeClr val="accent5">
                      <a:lumMod val="75000"/>
                    </a:schemeClr>
                  </a:solidFill>
                  <a:effectLst>
                    <a:innerShdw blurRad="63500" dist="50800" dir="5400000">
                      <a:prstClr val="black">
                        <a:alpha val="50000"/>
                      </a:prstClr>
                    </a:inn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Организация</a:t>
              </a:r>
            </a:p>
            <a:p>
              <a:pPr algn="ctr"/>
              <a:r>
                <a:rPr lang="ru-RU" sz="1400" b="1" dirty="0" smtClean="0">
                  <a:solidFill>
                    <a:schemeClr val="accent5">
                      <a:lumMod val="75000"/>
                    </a:schemeClr>
                  </a:solidFill>
                  <a:effectLst>
                    <a:innerShdw blurRad="63500" dist="50800" dir="5400000">
                      <a:prstClr val="black">
                        <a:alpha val="50000"/>
                      </a:prstClr>
                    </a:inn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«Ассоциация предприятий социального питания в сфере образования</a:t>
              </a:r>
            </a:p>
            <a:p>
              <a:pPr algn="ctr"/>
              <a:r>
                <a:rPr lang="ru-RU" sz="1400" b="1" dirty="0" smtClean="0">
                  <a:solidFill>
                    <a:schemeClr val="accent5">
                      <a:lumMod val="75000"/>
                    </a:schemeClr>
                  </a:solidFill>
                  <a:effectLst>
                    <a:innerShdw blurRad="63500" dist="50800" dir="5400000">
                      <a:prstClr val="black">
                        <a:alpha val="50000"/>
                      </a:prstClr>
                    </a:inn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и здравоохранения» </a:t>
              </a:r>
              <a:endParaRPr lang="ru-RU" sz="1400" b="1" dirty="0">
                <a:solidFill>
                  <a:schemeClr val="accent5">
                    <a:lumMod val="75000"/>
                  </a:schemeClr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</a:endParaRPr>
            </a:p>
          </p:txBody>
        </p:sp>
      </p:grpSp>
      <p:grpSp>
        <p:nvGrpSpPr>
          <p:cNvPr id="8" name="Группа 27"/>
          <p:cNvGrpSpPr/>
          <p:nvPr/>
        </p:nvGrpSpPr>
        <p:grpSpPr>
          <a:xfrm>
            <a:off x="8731172" y="2240003"/>
            <a:ext cx="3190754" cy="2223449"/>
            <a:chOff x="2438262" y="4815068"/>
            <a:chExt cx="3639886" cy="2462138"/>
          </a:xfrm>
        </p:grpSpPr>
        <p:sp>
          <p:nvSpPr>
            <p:cNvPr id="25" name="Прямоугольник 24"/>
            <p:cNvSpPr/>
            <p:nvPr/>
          </p:nvSpPr>
          <p:spPr>
            <a:xfrm>
              <a:off x="2438262" y="6084348"/>
              <a:ext cx="3639886" cy="11928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spcBef>
                  <a:spcPct val="0"/>
                </a:spcBef>
                <a:spcAft>
                  <a:spcPts val="600"/>
                </a:spcAft>
              </a:pPr>
              <a:r>
                <a:rPr lang="ru-RU" sz="1600" b="1" dirty="0" smtClean="0">
                  <a:solidFill>
                    <a:srgbClr val="00469A"/>
                  </a:solidFill>
                  <a:effectLst>
                    <a:innerShdw blurRad="114300">
                      <a:prstClr val="black"/>
                    </a:innerShdw>
                  </a:effectLst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Городской экспертно-консультативный совет родительской общественности при ДОгМ</a:t>
              </a:r>
              <a:endParaRPr lang="ru-RU" sz="1600" b="1" dirty="0">
                <a:solidFill>
                  <a:srgbClr val="00469A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</p:txBody>
        </p:sp>
        <p:grpSp>
          <p:nvGrpSpPr>
            <p:cNvPr id="9" name="Группа 26"/>
            <p:cNvGrpSpPr/>
            <p:nvPr/>
          </p:nvGrpSpPr>
          <p:grpSpPr>
            <a:xfrm>
              <a:off x="3738730" y="4815068"/>
              <a:ext cx="1038587" cy="1261641"/>
              <a:chOff x="6824007" y="5405377"/>
              <a:chExt cx="1038587" cy="1261641"/>
            </a:xfrm>
          </p:grpSpPr>
          <p:sp>
            <p:nvSpPr>
              <p:cNvPr id="26" name="Прямоугольник 25"/>
              <p:cNvSpPr/>
              <p:nvPr/>
            </p:nvSpPr>
            <p:spPr>
              <a:xfrm>
                <a:off x="6824007" y="5405377"/>
                <a:ext cx="1030147" cy="1261641"/>
              </a:xfrm>
              <a:prstGeom prst="rect">
                <a:avLst/>
              </a:prstGeom>
              <a:solidFill>
                <a:srgbClr val="0053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037" name="Picture 13" descr="Logo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824370" y="5455172"/>
                <a:ext cx="1038224" cy="1162050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22" name="Прямоугольник 21"/>
          <p:cNvSpPr/>
          <p:nvPr/>
        </p:nvSpPr>
        <p:spPr>
          <a:xfrm>
            <a:off x="597812" y="4936198"/>
            <a:ext cx="113250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469A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Проект реализован при участии исполнителя Государственного контракта</a:t>
            </a:r>
          </a:p>
          <a:p>
            <a:pPr algn="ctr"/>
            <a:r>
              <a:rPr lang="ru-RU" sz="2400" b="1" dirty="0" smtClean="0">
                <a:solidFill>
                  <a:srgbClr val="00469A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организации питания – ООО «Школьник-ЮЗ»</a:t>
            </a:r>
          </a:p>
        </p:txBody>
      </p:sp>
    </p:spTree>
    <p:extLst>
      <p:ext uri="{BB962C8B-B14F-4D97-AF65-F5344CB8AC3E}">
        <p14:creationId xmlns:p14="http://schemas.microsoft.com/office/powerpoint/2010/main" val="390473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8831484" y="5312780"/>
            <a:ext cx="3360516" cy="1545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user\Downloads\IMG-20170804-WA00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860" y="2033587"/>
            <a:ext cx="8365008" cy="40518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1" name="TextBox 10"/>
          <p:cNvSpPr txBox="1"/>
          <p:nvPr/>
        </p:nvSpPr>
        <p:spPr>
          <a:xfrm>
            <a:off x="11516214" y="6488668"/>
            <a:ext cx="675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mbria Math" panose="02040503050406030204" pitchFamily="18" charset="0"/>
                <a:cs typeface="Times New Roman" pitchFamily="18" charset="0"/>
              </a:rPr>
              <a:t>3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7538" y="1158104"/>
            <a:ext cx="87218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1987D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ГКОУ </a:t>
            </a:r>
            <a:r>
              <a:rPr lang="ru-RU" sz="2400" b="1" dirty="0">
                <a:solidFill>
                  <a:srgbClr val="1987D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«Навигацкая школа</a:t>
            </a:r>
            <a:r>
              <a:rPr lang="ru-RU" sz="2400" b="1" dirty="0" smtClean="0">
                <a:solidFill>
                  <a:srgbClr val="1987D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». </a:t>
            </a:r>
          </a:p>
          <a:p>
            <a:r>
              <a:rPr lang="ru-RU" sz="2400" b="1" dirty="0" smtClean="0">
                <a:solidFill>
                  <a:srgbClr val="1987D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Оформление интерьера </a:t>
            </a:r>
            <a:r>
              <a:rPr lang="ru-RU" sz="2400" b="1" dirty="0">
                <a:solidFill>
                  <a:srgbClr val="1987D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морской </a:t>
            </a:r>
            <a:r>
              <a:rPr lang="ru-RU" sz="2400" b="1" dirty="0" smtClean="0">
                <a:solidFill>
                  <a:srgbClr val="1987D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тематике.</a:t>
            </a:r>
            <a:endParaRPr lang="ru-RU" sz="2400" b="1" dirty="0">
              <a:solidFill>
                <a:srgbClr val="1987D1"/>
              </a:solidFill>
              <a:effectLst>
                <a:innerShdw blurRad="114300">
                  <a:prstClr val="black"/>
                </a:inn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72221" y="435143"/>
            <a:ext cx="100475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Реализация проекта по организации школьных ресторанов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54645" y="2378494"/>
            <a:ext cx="748881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rgbClr val="1987D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Выполнены работы: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dirty="0" smtClean="0">
              <a:solidFill>
                <a:srgbClr val="1987D1"/>
              </a:solidFill>
              <a:effectLst>
                <a:innerShdw blurRad="114300">
                  <a:prstClr val="black"/>
                </a:inn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1987D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Покраска стен.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1987D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Монтаж напольной плитки.</a:t>
            </a:r>
            <a:br>
              <a:rPr lang="ru-RU" sz="2000" dirty="0" smtClean="0">
                <a:solidFill>
                  <a:srgbClr val="1987D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1987D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Монтаж настенной плитки.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4645" y="3989341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1987D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Замена буфетной стойки.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1987D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Замена умывальников </a:t>
            </a:r>
            <a:r>
              <a:rPr lang="ru-RU" sz="2000" dirty="0" smtClean="0">
                <a:solidFill>
                  <a:srgbClr val="1987D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1987D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1987D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в зоне </a:t>
            </a:r>
            <a:r>
              <a:rPr lang="ru-RU" sz="2000" dirty="0" smtClean="0">
                <a:solidFill>
                  <a:srgbClr val="1987D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 мытья рук.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rgbClr val="1987D1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Установка жалюзи на окна.</a:t>
            </a:r>
          </a:p>
        </p:txBody>
      </p:sp>
    </p:spTree>
    <p:extLst>
      <p:ext uri="{BB962C8B-B14F-4D97-AF65-F5344CB8AC3E}">
        <p14:creationId xmlns:p14="http://schemas.microsoft.com/office/powerpoint/2010/main" val="390473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516214" y="6488668"/>
            <a:ext cx="675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mbria Math" panose="02040503050406030204" pitchFamily="18" charset="0"/>
                <a:cs typeface="Times New Roman" pitchFamily="18" charset="0"/>
              </a:rPr>
              <a:t>4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33139" y="435143"/>
            <a:ext cx="87257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Оформление интерьера ГКОУ «Навигацкая школа»</a:t>
            </a:r>
          </a:p>
        </p:txBody>
      </p:sp>
      <p:pic>
        <p:nvPicPr>
          <p:cNvPr id="2049" name="Picture 1" descr="C:\Users\1\Desktop\Видеоролики\фото обеденного зала Навигацкая школа\20170827_200749.jpg"/>
          <p:cNvPicPr>
            <a:picLocks noChangeAspect="1" noChangeArrowheads="1"/>
          </p:cNvPicPr>
          <p:nvPr/>
        </p:nvPicPr>
        <p:blipFill>
          <a:blip r:embed="rId2" cstate="print"/>
          <a:srcRect t="9394" b="13473"/>
          <a:stretch>
            <a:fillRect/>
          </a:stretch>
        </p:blipFill>
        <p:spPr bwMode="auto">
          <a:xfrm>
            <a:off x="152399" y="2187616"/>
            <a:ext cx="6300556" cy="4018971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</p:pic>
      <p:pic>
        <p:nvPicPr>
          <p:cNvPr id="2050" name="Picture 2" descr="C:\Users\1\Desktop\Видеоролики\фото обеденного зала Навигацкая школа\20170827_200905.jpg"/>
          <p:cNvPicPr>
            <a:picLocks noChangeAspect="1" noChangeArrowheads="1"/>
          </p:cNvPicPr>
          <p:nvPr/>
        </p:nvPicPr>
        <p:blipFill>
          <a:blip r:embed="rId3" cstate="print"/>
          <a:srcRect t="10295" b="13249"/>
          <a:stretch>
            <a:fillRect/>
          </a:stretch>
        </p:blipFill>
        <p:spPr bwMode="auto">
          <a:xfrm>
            <a:off x="6044293" y="1270657"/>
            <a:ext cx="6002872" cy="4021200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8989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516214" y="6488668"/>
            <a:ext cx="675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mbria Math" panose="02040503050406030204" pitchFamily="18" charset="0"/>
                <a:cs typeface="Times New Roman" pitchFamily="18" charset="0"/>
              </a:rPr>
              <a:t>5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pic>
        <p:nvPicPr>
          <p:cNvPr id="19458" name="Picture 2" descr="C:\Users\1\Desktop\Видеоролики\фото обеденного зала Навигацкая школа\20170827_201158.jpg"/>
          <p:cNvPicPr>
            <a:picLocks noChangeAspect="1" noChangeArrowheads="1"/>
          </p:cNvPicPr>
          <p:nvPr/>
        </p:nvPicPr>
        <p:blipFill>
          <a:blip r:embed="rId2" cstate="print"/>
          <a:srcRect r="4451" b="12370"/>
          <a:stretch>
            <a:fillRect/>
          </a:stretch>
        </p:blipFill>
        <p:spPr bwMode="auto">
          <a:xfrm>
            <a:off x="190500" y="1983289"/>
            <a:ext cx="6342710" cy="4017600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</p:pic>
      <p:pic>
        <p:nvPicPr>
          <p:cNvPr id="19459" name="Picture 3" descr="C:\Users\1\Desktop\Видеоролики\фото обеденного зала Навигацкая школа\20170827_200830.jpg"/>
          <p:cNvPicPr>
            <a:picLocks noChangeAspect="1" noChangeArrowheads="1"/>
          </p:cNvPicPr>
          <p:nvPr/>
        </p:nvPicPr>
        <p:blipFill>
          <a:blip r:embed="rId3" cstate="print"/>
          <a:srcRect t="12018" r="23700" b="11291"/>
          <a:stretch>
            <a:fillRect/>
          </a:stretch>
        </p:blipFill>
        <p:spPr bwMode="auto">
          <a:xfrm>
            <a:off x="6096000" y="1284789"/>
            <a:ext cx="5895371" cy="4017600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733139" y="435143"/>
            <a:ext cx="87257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Оформление интерьера ГКОУ «Навигацкая школа»</a:t>
            </a:r>
          </a:p>
        </p:txBody>
      </p:sp>
    </p:spTree>
    <p:extLst>
      <p:ext uri="{BB962C8B-B14F-4D97-AF65-F5344CB8AC3E}">
        <p14:creationId xmlns:p14="http://schemas.microsoft.com/office/powerpoint/2010/main" val="168989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516214" y="6488668"/>
            <a:ext cx="675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mbria Math" panose="02040503050406030204" pitchFamily="18" charset="0"/>
                <a:cs typeface="Times New Roman" pitchFamily="18" charset="0"/>
              </a:rPr>
              <a:t>6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pic>
        <p:nvPicPr>
          <p:cNvPr id="20484" name="Picture 4" descr="C:\Users\1\Desktop\Школьные рестораны\навигацкая\IMG_20170825_184837.jpg"/>
          <p:cNvPicPr>
            <a:picLocks noChangeAspect="1" noChangeArrowheads="1"/>
          </p:cNvPicPr>
          <p:nvPr/>
        </p:nvPicPr>
        <p:blipFill>
          <a:blip r:embed="rId2" cstate="print"/>
          <a:srcRect t="6582" b="22532"/>
          <a:stretch>
            <a:fillRect/>
          </a:stretch>
        </p:blipFill>
        <p:spPr bwMode="auto">
          <a:xfrm>
            <a:off x="126447" y="1930375"/>
            <a:ext cx="9047868" cy="4558293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</p:pic>
      <p:pic>
        <p:nvPicPr>
          <p:cNvPr id="20483" name="Picture 3" descr="C:\Users\1\Desktop\Школьные рестораны\навигацкая\IMG_20170825_184924.jpg"/>
          <p:cNvPicPr>
            <a:picLocks noChangeAspect="1" noChangeArrowheads="1"/>
          </p:cNvPicPr>
          <p:nvPr/>
        </p:nvPicPr>
        <p:blipFill>
          <a:blip r:embed="rId3" cstate="print"/>
          <a:srcRect l="27764" t="22278" r="8186" b="8861"/>
          <a:stretch>
            <a:fillRect/>
          </a:stretch>
        </p:blipFill>
        <p:spPr bwMode="auto">
          <a:xfrm>
            <a:off x="6819900" y="1273216"/>
            <a:ext cx="5175330" cy="4172993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1733139" y="435143"/>
            <a:ext cx="87257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Оформление интерьера ГКОУ «Навигацкая школа»</a:t>
            </a:r>
          </a:p>
        </p:txBody>
      </p:sp>
    </p:spTree>
    <p:extLst>
      <p:ext uri="{BB962C8B-B14F-4D97-AF65-F5344CB8AC3E}">
        <p14:creationId xmlns:p14="http://schemas.microsoft.com/office/powerpoint/2010/main" val="168989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831484" y="5312780"/>
            <a:ext cx="3360516" cy="1545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23D643BE-8A7D-4EE3-A3B9-8D882A578A7F" descr="23D643BE-8A7D-4EE3-A3B9-8D882A578A7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494" y="2134251"/>
            <a:ext cx="8515613" cy="41289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516214" y="6488668"/>
            <a:ext cx="675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mbria Math" panose="02040503050406030204" pitchFamily="18" charset="0"/>
                <a:cs typeface="Times New Roman" pitchFamily="18" charset="0"/>
              </a:rPr>
              <a:t>7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1482" y="1303674"/>
            <a:ext cx="101046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941A02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Оформление интерьеров ГКОУ СКОШИ № 2 в стиле «Большой театр»</a:t>
            </a:r>
            <a:endParaRPr lang="ru-RU" sz="2400" b="1" dirty="0">
              <a:solidFill>
                <a:srgbClr val="941A02"/>
              </a:solidFill>
              <a:effectLst>
                <a:innerShdw blurRad="114300">
                  <a:prstClr val="black"/>
                </a:inn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72221" y="435143"/>
            <a:ext cx="100475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Реализация проекта по организации школьных ресторанов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02863" y="2519352"/>
            <a:ext cx="269773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 smtClean="0">
                <a:solidFill>
                  <a:srgbClr val="941A02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ходе реализации проекта выполнены работы: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941A02"/>
              </a:solidFill>
              <a:effectLst>
                <a:innerShdw blurRad="114300">
                  <a:prstClr val="black"/>
                </a:inn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941A02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Покраска стен.</a:t>
            </a:r>
            <a:br>
              <a:rPr lang="ru-RU" dirty="0" smtClean="0">
                <a:solidFill>
                  <a:srgbClr val="941A02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dirty="0" smtClean="0">
                <a:solidFill>
                  <a:srgbClr val="941A02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Замена умывальников</a:t>
            </a:r>
          </a:p>
          <a:p>
            <a:r>
              <a:rPr lang="ru-RU" dirty="0" smtClean="0">
                <a:solidFill>
                  <a:srgbClr val="941A02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в зоне для мытья рук.</a:t>
            </a:r>
          </a:p>
          <a:p>
            <a:r>
              <a:rPr lang="ru-RU" dirty="0" smtClean="0">
                <a:solidFill>
                  <a:srgbClr val="941A02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Установка жалюзи на окна.</a:t>
            </a:r>
          </a:p>
        </p:txBody>
      </p:sp>
    </p:spTree>
    <p:extLst>
      <p:ext uri="{BB962C8B-B14F-4D97-AF65-F5344CB8AC3E}">
        <p14:creationId xmlns:p14="http://schemas.microsoft.com/office/powerpoint/2010/main" val="168989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516214" y="6488668"/>
            <a:ext cx="675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mbria Math" panose="02040503050406030204" pitchFamily="18" charset="0"/>
                <a:cs typeface="Times New Roman" pitchFamily="18" charset="0"/>
              </a:rPr>
              <a:t>8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\Desktop\Видеоролики\фото обеденного зала Школа 2\2017-08-18-PHOTO-00000100копия.jpg"/>
          <p:cNvPicPr>
            <a:picLocks noChangeAspect="1" noChangeArrowheads="1"/>
          </p:cNvPicPr>
          <p:nvPr/>
        </p:nvPicPr>
        <p:blipFill>
          <a:blip r:embed="rId2" cstate="print"/>
          <a:srcRect t="9114" b="41266"/>
          <a:stretch>
            <a:fillRect/>
          </a:stretch>
        </p:blipFill>
        <p:spPr bwMode="auto">
          <a:xfrm>
            <a:off x="5890272" y="1339447"/>
            <a:ext cx="6138441" cy="3960000"/>
          </a:xfrm>
          <a:prstGeom prst="rect">
            <a:avLst/>
          </a:prstGeom>
          <a:noFill/>
          <a:ln w="101600" cmpd="tri">
            <a:solidFill>
              <a:schemeClr val="bg1"/>
            </a:solidFill>
          </a:ln>
        </p:spPr>
      </p:pic>
      <p:pic>
        <p:nvPicPr>
          <p:cNvPr id="1028" name="Picture 4" descr="C:\Users\1\Desktop\Видеоролики\фото обеденного зала Школа 2\2017-08-18-PHOTO-00000108 копия.jpg"/>
          <p:cNvPicPr>
            <a:picLocks noChangeAspect="1" noChangeArrowheads="1"/>
          </p:cNvPicPr>
          <p:nvPr/>
        </p:nvPicPr>
        <p:blipFill>
          <a:blip r:embed="rId3" cstate="print"/>
          <a:srcRect t="22110" b="34515"/>
          <a:stretch>
            <a:fillRect/>
          </a:stretch>
        </p:blipFill>
        <p:spPr bwMode="auto">
          <a:xfrm>
            <a:off x="241300" y="1707746"/>
            <a:ext cx="6932516" cy="4475340"/>
          </a:xfrm>
          <a:prstGeom prst="rect">
            <a:avLst/>
          </a:prstGeom>
          <a:noFill/>
          <a:ln w="101600" cmpd="sng">
            <a:solidFill>
              <a:schemeClr val="bg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2398578" y="435143"/>
            <a:ext cx="73948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Оформление интерьера ГКОУ СКОШИ № 2</a:t>
            </a:r>
          </a:p>
        </p:txBody>
      </p:sp>
    </p:spTree>
    <p:extLst>
      <p:ext uri="{BB962C8B-B14F-4D97-AF65-F5344CB8AC3E}">
        <p14:creationId xmlns:p14="http://schemas.microsoft.com/office/powerpoint/2010/main" val="168989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398578" y="435143"/>
            <a:ext cx="73948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Оформление интерьера ГКОУ СКОШИ №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516214" y="6488668"/>
            <a:ext cx="675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mbria Math" panose="02040503050406030204" pitchFamily="18" charset="0"/>
                <a:cs typeface="Times New Roman" pitchFamily="18" charset="0"/>
              </a:rPr>
              <a:t>9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581" y="1186030"/>
            <a:ext cx="6142307" cy="4224623"/>
          </a:xfrm>
          <a:prstGeom prst="rect">
            <a:avLst/>
          </a:prstGeom>
          <a:ln w="101600">
            <a:solidFill>
              <a:schemeClr val="bg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" y="1462956"/>
            <a:ext cx="6743700" cy="5228111"/>
          </a:xfrm>
          <a:prstGeom prst="rect">
            <a:avLst/>
          </a:prstGeom>
          <a:ln w="1016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8989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516214" y="6488668"/>
            <a:ext cx="675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mbria Math" panose="02040503050406030204" pitchFamily="18" charset="0"/>
                <a:cs typeface="Times New Roman" pitchFamily="18" charset="0"/>
              </a:rPr>
              <a:t>10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98578" y="435143"/>
            <a:ext cx="73948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Оформление интерьера ГКОУ СКОШИ № 2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147" y="1524000"/>
            <a:ext cx="5434495" cy="390434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436" y="1524000"/>
            <a:ext cx="7035819" cy="4964668"/>
          </a:xfrm>
          <a:prstGeom prst="rect">
            <a:avLst/>
          </a:prstGeom>
          <a:ln w="1016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68989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516214" y="6488668"/>
            <a:ext cx="675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mbria Math" panose="02040503050406030204" pitchFamily="18" charset="0"/>
                <a:cs typeface="Times New Roman" pitchFamily="18" charset="0"/>
              </a:rPr>
              <a:t>11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94985" y="2180492"/>
            <a:ext cx="708370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005392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Реализация проекта по организации школьных ресторанов будет продолжена</a:t>
            </a:r>
            <a:endParaRPr lang="ru-RU" sz="4400" b="1" dirty="0" smtClean="0">
              <a:solidFill>
                <a:srgbClr val="005392"/>
              </a:solidFill>
              <a:effectLst>
                <a:innerShdw blurRad="114300">
                  <a:prstClr val="black"/>
                </a:inn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76596" y="395386"/>
            <a:ext cx="32020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Планы на будущее</a:t>
            </a:r>
          </a:p>
        </p:txBody>
      </p:sp>
      <p:pic>
        <p:nvPicPr>
          <p:cNvPr id="1028" name="Picture 4" descr="http://dmitry-kage.com/offers/ssp-l/img/a3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453" y="1410382"/>
            <a:ext cx="3860761" cy="372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89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5435</TotalTime>
  <Words>258</Words>
  <Application>Microsoft Office PowerPoint</Application>
  <PresentationFormat>Произвольный</PresentationFormat>
  <Paragraphs>57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Филимонова Т.А.</cp:lastModifiedBy>
  <cp:revision>768</cp:revision>
  <cp:lastPrinted>2017-07-21T16:13:31Z</cp:lastPrinted>
  <dcterms:created xsi:type="dcterms:W3CDTF">2015-08-25T07:26:16Z</dcterms:created>
  <dcterms:modified xsi:type="dcterms:W3CDTF">2017-09-25T10:25:20Z</dcterms:modified>
</cp:coreProperties>
</file>